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Montserrat" panose="020B0604020202020204" charset="0"/>
      <p:regular r:id="rId23"/>
      <p:bold r:id="rId24"/>
      <p:italic r:id="rId25"/>
      <p:boldItalic r:id="rId26"/>
    </p:embeddedFont>
    <p:embeddedFont>
      <p:font typeface="La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4660"/>
  </p:normalViewPr>
  <p:slideViewPr>
    <p:cSldViewPr snapToGrid="0">
      <p:cViewPr varScale="1">
        <p:scale>
          <a:sx n="108" d="100"/>
          <a:sy n="108" d="100"/>
        </p:scale>
        <p:origin x="662"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95a0502c2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95a0502c2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95a0502c2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95a0502c2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95a0502c2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95a0502c2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95a0502c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95a0502c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9715689b1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9715689b1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977dc6d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977dc6d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95a0502c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95a0502c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965d2d596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965d2d596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965d2d596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965d2d59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95a0502c2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95a0502c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95a0502c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95a0502c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95a0502c2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95a0502c2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95a0502c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95a0502c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95a0502c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95a0502c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963edc25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963edc25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95a0502c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95a0502c2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5a0502c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5a0502c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965d2d5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965d2d5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9715689b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9715689b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0.jp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Arduino to Pi</a:t>
            </a:r>
            <a:endParaRPr/>
          </a:p>
        </p:txBody>
      </p:sp>
      <p:sp>
        <p:nvSpPr>
          <p:cNvPr id="216" name="Google Shape;216;p22"/>
          <p:cNvSpPr txBox="1">
            <a:spLocks noGrp="1"/>
          </p:cNvSpPr>
          <p:nvPr>
            <p:ph type="body" idx="1"/>
          </p:nvPr>
        </p:nvSpPr>
        <p:spPr>
          <a:xfrm>
            <a:off x="1126500" y="1378900"/>
            <a:ext cx="7209900" cy="12264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a:t>The NavSwarm bots use both an Arduino as well as a Raspberry Pi</a:t>
            </a:r>
            <a:endParaRPr/>
          </a:p>
          <a:p>
            <a:pPr marL="457200" lvl="0" indent="-311150" algn="l" rtl="0">
              <a:lnSpc>
                <a:spcPct val="200000"/>
              </a:lnSpc>
              <a:spcBef>
                <a:spcPts val="0"/>
              </a:spcBef>
              <a:spcAft>
                <a:spcPts val="0"/>
              </a:spcAft>
              <a:buSzPts val="1300"/>
              <a:buChar char="-"/>
            </a:pPr>
            <a:r>
              <a:rPr lang="en"/>
              <a:t>Although communication between the two is a very fragile part of the bot’s infrastructure, we have successfully established it, and is currently in full working order</a:t>
            </a:r>
            <a:endParaRPr/>
          </a:p>
        </p:txBody>
      </p:sp>
      <p:pic>
        <p:nvPicPr>
          <p:cNvPr id="217" name="Google Shape;217;p22"/>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18" name="Google Shape;218;p22"/>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19" name="Google Shape;219;p22"/>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20" name="Google Shape;220;p22"/>
          <p:cNvPicPr preferRelativeResize="0"/>
          <p:nvPr/>
        </p:nvPicPr>
        <p:blipFill>
          <a:blip r:embed="rId6">
            <a:alphaModFix/>
          </a:blip>
          <a:stretch>
            <a:fillRect/>
          </a:stretch>
        </p:blipFill>
        <p:spPr>
          <a:xfrm>
            <a:off x="1187627" y="3052937"/>
            <a:ext cx="2478075" cy="1416901"/>
          </a:xfrm>
          <a:prstGeom prst="rect">
            <a:avLst/>
          </a:prstGeom>
          <a:noFill/>
          <a:ln>
            <a:noFill/>
          </a:ln>
        </p:spPr>
      </p:pic>
      <p:pic>
        <p:nvPicPr>
          <p:cNvPr id="221" name="Google Shape;221;p22"/>
          <p:cNvPicPr preferRelativeResize="0"/>
          <p:nvPr/>
        </p:nvPicPr>
        <p:blipFill>
          <a:blip r:embed="rId7">
            <a:alphaModFix/>
          </a:blip>
          <a:stretch>
            <a:fillRect/>
          </a:stretch>
        </p:blipFill>
        <p:spPr>
          <a:xfrm>
            <a:off x="5891453" y="2676338"/>
            <a:ext cx="2170075" cy="2170075"/>
          </a:xfrm>
          <a:prstGeom prst="rect">
            <a:avLst/>
          </a:prstGeom>
          <a:noFill/>
          <a:ln>
            <a:noFill/>
          </a:ln>
        </p:spPr>
      </p:pic>
      <p:pic>
        <p:nvPicPr>
          <p:cNvPr id="222" name="Google Shape;222;p22"/>
          <p:cNvPicPr preferRelativeResize="0"/>
          <p:nvPr/>
        </p:nvPicPr>
        <p:blipFill>
          <a:blip r:embed="rId8">
            <a:alphaModFix/>
          </a:blip>
          <a:stretch>
            <a:fillRect/>
          </a:stretch>
        </p:blipFill>
        <p:spPr>
          <a:xfrm>
            <a:off x="3795341" y="2781063"/>
            <a:ext cx="1966451" cy="1960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GPS</a:t>
            </a:r>
            <a:endParaRPr/>
          </a:p>
        </p:txBody>
      </p:sp>
      <p:sp>
        <p:nvSpPr>
          <p:cNvPr id="228" name="Google Shape;228;p23"/>
          <p:cNvSpPr txBox="1">
            <a:spLocks noGrp="1"/>
          </p:cNvSpPr>
          <p:nvPr>
            <p:ph type="body" idx="1"/>
          </p:nvPr>
        </p:nvSpPr>
        <p:spPr>
          <a:xfrm>
            <a:off x="2983200" y="944650"/>
            <a:ext cx="5353200" cy="959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Used to help the PSO determine when a bot reaches it’s given destination.</a:t>
            </a:r>
            <a:endParaRPr/>
          </a:p>
          <a:p>
            <a:pPr marL="457200" lvl="0" indent="-311150" algn="l" rtl="0">
              <a:spcBef>
                <a:spcPts val="0"/>
              </a:spcBef>
              <a:spcAft>
                <a:spcPts val="0"/>
              </a:spcAft>
              <a:buSzPts val="1300"/>
              <a:buChar char="●"/>
            </a:pPr>
            <a:r>
              <a:rPr lang="en"/>
              <a:t>The higher the accuracy of the GPS, the more precise our algorithm can be, but this can be costly.</a:t>
            </a:r>
            <a:endParaRPr/>
          </a:p>
          <a:p>
            <a:pPr marL="457200" lvl="0" indent="0" algn="l" rtl="0">
              <a:spcBef>
                <a:spcPts val="1600"/>
              </a:spcBef>
              <a:spcAft>
                <a:spcPts val="1600"/>
              </a:spcAft>
              <a:buNone/>
            </a:pPr>
            <a:endParaRPr/>
          </a:p>
        </p:txBody>
      </p:sp>
      <p:pic>
        <p:nvPicPr>
          <p:cNvPr id="229" name="Google Shape;229;p23"/>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30" name="Google Shape;230;p23"/>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31" name="Google Shape;231;p23"/>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32" name="Google Shape;232;p23"/>
          <p:cNvPicPr preferRelativeResize="0"/>
          <p:nvPr/>
        </p:nvPicPr>
        <p:blipFill>
          <a:blip r:embed="rId6">
            <a:alphaModFix/>
          </a:blip>
          <a:stretch>
            <a:fillRect/>
          </a:stretch>
        </p:blipFill>
        <p:spPr>
          <a:xfrm>
            <a:off x="241650" y="1441600"/>
            <a:ext cx="2483600" cy="3311474"/>
          </a:xfrm>
          <a:prstGeom prst="rect">
            <a:avLst/>
          </a:prstGeom>
          <a:noFill/>
          <a:ln>
            <a:noFill/>
          </a:ln>
        </p:spPr>
      </p:pic>
      <p:pic>
        <p:nvPicPr>
          <p:cNvPr id="233" name="Google Shape;233;p23"/>
          <p:cNvPicPr preferRelativeResize="0"/>
          <p:nvPr/>
        </p:nvPicPr>
        <p:blipFill rotWithShape="1">
          <a:blip r:embed="rId7">
            <a:alphaModFix/>
          </a:blip>
          <a:srcRect t="19865" r="38987" b="54688"/>
          <a:stretch/>
        </p:blipFill>
        <p:spPr>
          <a:xfrm>
            <a:off x="2951850" y="2082300"/>
            <a:ext cx="3730201" cy="614025"/>
          </a:xfrm>
          <a:prstGeom prst="rect">
            <a:avLst/>
          </a:prstGeom>
          <a:noFill/>
          <a:ln>
            <a:noFill/>
          </a:ln>
        </p:spPr>
      </p:pic>
      <p:pic>
        <p:nvPicPr>
          <p:cNvPr id="234" name="Google Shape;234;p23"/>
          <p:cNvPicPr preferRelativeResize="0"/>
          <p:nvPr/>
        </p:nvPicPr>
        <p:blipFill>
          <a:blip r:embed="rId8">
            <a:alphaModFix/>
          </a:blip>
          <a:stretch>
            <a:fillRect/>
          </a:stretch>
        </p:blipFill>
        <p:spPr>
          <a:xfrm>
            <a:off x="2878500" y="2804225"/>
            <a:ext cx="5443664" cy="214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XBee to XBee</a:t>
            </a:r>
            <a:endParaRPr/>
          </a:p>
        </p:txBody>
      </p:sp>
      <p:sp>
        <p:nvSpPr>
          <p:cNvPr id="240" name="Google Shape;240;p24"/>
          <p:cNvSpPr txBox="1">
            <a:spLocks noGrp="1"/>
          </p:cNvSpPr>
          <p:nvPr>
            <p:ph type="body" idx="1"/>
          </p:nvPr>
        </p:nvSpPr>
        <p:spPr>
          <a:xfrm>
            <a:off x="3019000" y="1307850"/>
            <a:ext cx="5990100" cy="3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XBee to XBee radio communication allows Bots to communicate and share information.</a:t>
            </a:r>
            <a:endParaRPr/>
          </a:p>
          <a:p>
            <a:pPr marL="457200" lvl="0" indent="-311150" algn="l" rtl="0">
              <a:spcBef>
                <a:spcPts val="1600"/>
              </a:spcBef>
              <a:spcAft>
                <a:spcPts val="0"/>
              </a:spcAft>
              <a:buSzPts val="1300"/>
              <a:buChar char="-"/>
            </a:pPr>
            <a:r>
              <a:rPr lang="en"/>
              <a:t>XBees successfully communicate in XCTU </a:t>
            </a:r>
            <a:endParaRPr/>
          </a:p>
          <a:p>
            <a:pPr marL="457200" lvl="0" indent="-311150" algn="l" rtl="0">
              <a:spcBef>
                <a:spcPts val="0"/>
              </a:spcBef>
              <a:spcAft>
                <a:spcPts val="0"/>
              </a:spcAft>
              <a:buSzPts val="1300"/>
              <a:buChar char="-"/>
            </a:pPr>
            <a:r>
              <a:rPr lang="en"/>
              <a:t>Working to integrate legacy design and code, though have encountered difficulties </a:t>
            </a:r>
            <a:endParaRPr/>
          </a:p>
          <a:p>
            <a:pPr marL="457200" lvl="0" indent="-311150" algn="l" rtl="0">
              <a:spcBef>
                <a:spcPts val="0"/>
              </a:spcBef>
              <a:spcAft>
                <a:spcPts val="0"/>
              </a:spcAft>
              <a:buSzPts val="1300"/>
              <a:buChar char="-"/>
            </a:pPr>
            <a:r>
              <a:rPr lang="en"/>
              <a:t>Currently trying establish communication from XCTU (PC) to Raspberry Pi</a:t>
            </a:r>
            <a:endParaRPr/>
          </a:p>
        </p:txBody>
      </p:sp>
      <p:pic>
        <p:nvPicPr>
          <p:cNvPr id="241" name="Google Shape;241;p24"/>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42" name="Google Shape;242;p24"/>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43" name="Google Shape;243;p24"/>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44" name="Google Shape;244;p24"/>
          <p:cNvPicPr preferRelativeResize="0"/>
          <p:nvPr/>
        </p:nvPicPr>
        <p:blipFill>
          <a:blip r:embed="rId6">
            <a:alphaModFix/>
          </a:blip>
          <a:stretch>
            <a:fillRect/>
          </a:stretch>
        </p:blipFill>
        <p:spPr>
          <a:xfrm>
            <a:off x="441425" y="1307850"/>
            <a:ext cx="2314575" cy="1933575"/>
          </a:xfrm>
          <a:prstGeom prst="rect">
            <a:avLst/>
          </a:prstGeom>
          <a:noFill/>
          <a:ln>
            <a:noFill/>
          </a:ln>
        </p:spPr>
      </p:pic>
      <p:pic>
        <p:nvPicPr>
          <p:cNvPr id="245" name="Google Shape;245;p24"/>
          <p:cNvPicPr preferRelativeResize="0"/>
          <p:nvPr/>
        </p:nvPicPr>
        <p:blipFill>
          <a:blip r:embed="rId7">
            <a:alphaModFix/>
          </a:blip>
          <a:stretch>
            <a:fillRect/>
          </a:stretch>
        </p:blipFill>
        <p:spPr>
          <a:xfrm>
            <a:off x="111325" y="3386675"/>
            <a:ext cx="3630168" cy="1632238"/>
          </a:xfrm>
          <a:prstGeom prst="rect">
            <a:avLst/>
          </a:prstGeom>
          <a:noFill/>
          <a:ln>
            <a:noFill/>
          </a:ln>
        </p:spPr>
      </p:pic>
      <p:pic>
        <p:nvPicPr>
          <p:cNvPr id="246" name="Google Shape;246;p24"/>
          <p:cNvPicPr preferRelativeResize="0"/>
          <p:nvPr/>
        </p:nvPicPr>
        <p:blipFill>
          <a:blip r:embed="rId8">
            <a:alphaModFix/>
          </a:blip>
          <a:stretch>
            <a:fillRect/>
          </a:stretch>
        </p:blipFill>
        <p:spPr>
          <a:xfrm>
            <a:off x="3873363" y="3391288"/>
            <a:ext cx="3602735" cy="16230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Barometer</a:t>
            </a:r>
            <a:endParaRPr/>
          </a:p>
        </p:txBody>
      </p:sp>
      <p:sp>
        <p:nvSpPr>
          <p:cNvPr id="252" name="Google Shape;252;p25"/>
          <p:cNvSpPr txBox="1">
            <a:spLocks noGrp="1"/>
          </p:cNvSpPr>
          <p:nvPr>
            <p:ph type="body" idx="1"/>
          </p:nvPr>
        </p:nvSpPr>
        <p:spPr>
          <a:xfrm>
            <a:off x="210700" y="1226000"/>
            <a:ext cx="3984600" cy="28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Measures the altitude of the bots allowing them to determine the highest point in a given field, through the use of the PSO algorithm </a:t>
            </a:r>
            <a:endParaRPr/>
          </a:p>
          <a:p>
            <a:pPr marL="0" lvl="0" indent="0" algn="l" rtl="0">
              <a:spcBef>
                <a:spcPts val="1600"/>
              </a:spcBef>
              <a:spcAft>
                <a:spcPts val="0"/>
              </a:spcAft>
              <a:buNone/>
            </a:pPr>
            <a:r>
              <a:rPr lang="en"/>
              <a:t>Supplies accurate data relative to itself, which will work for our end goal</a:t>
            </a:r>
            <a:endParaRPr/>
          </a:p>
          <a:p>
            <a:pPr marL="0" lvl="0" indent="0" algn="l" rtl="0">
              <a:spcBef>
                <a:spcPts val="1600"/>
              </a:spcBef>
              <a:spcAft>
                <a:spcPts val="0"/>
              </a:spcAft>
              <a:buNone/>
            </a:pPr>
            <a:r>
              <a:rPr lang="en"/>
              <a:t>But is not properly calibrated to determine the actual altitude</a:t>
            </a:r>
            <a:endParaRPr/>
          </a:p>
          <a:p>
            <a:pPr marL="0" lvl="0" indent="0" algn="l" rtl="0">
              <a:spcBef>
                <a:spcPts val="1600"/>
              </a:spcBef>
              <a:spcAft>
                <a:spcPts val="1600"/>
              </a:spcAft>
              <a:buNone/>
            </a:pPr>
            <a:r>
              <a:rPr lang="en"/>
              <a:t>Currently only have one pressure sensor so will have to buy a large amount of them, at least one per bot</a:t>
            </a:r>
            <a:endParaRPr/>
          </a:p>
        </p:txBody>
      </p:sp>
      <p:pic>
        <p:nvPicPr>
          <p:cNvPr id="253" name="Google Shape;253;p25"/>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54" name="Google Shape;254;p25"/>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55" name="Google Shape;255;p25"/>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56" name="Google Shape;256;p25"/>
          <p:cNvPicPr preferRelativeResize="0"/>
          <p:nvPr/>
        </p:nvPicPr>
        <p:blipFill>
          <a:blip r:embed="rId6">
            <a:alphaModFix/>
          </a:blip>
          <a:stretch>
            <a:fillRect/>
          </a:stretch>
        </p:blipFill>
        <p:spPr>
          <a:xfrm>
            <a:off x="7167063" y="801338"/>
            <a:ext cx="1501450" cy="617418"/>
          </a:xfrm>
          <a:prstGeom prst="rect">
            <a:avLst/>
          </a:prstGeom>
          <a:noFill/>
          <a:ln>
            <a:noFill/>
          </a:ln>
        </p:spPr>
      </p:pic>
      <p:pic>
        <p:nvPicPr>
          <p:cNvPr id="257" name="Google Shape;257;p25"/>
          <p:cNvPicPr preferRelativeResize="0"/>
          <p:nvPr/>
        </p:nvPicPr>
        <p:blipFill>
          <a:blip r:embed="rId7">
            <a:alphaModFix/>
          </a:blip>
          <a:stretch>
            <a:fillRect/>
          </a:stretch>
        </p:blipFill>
        <p:spPr>
          <a:xfrm>
            <a:off x="5075314" y="824939"/>
            <a:ext cx="1382821" cy="570200"/>
          </a:xfrm>
          <a:prstGeom prst="rect">
            <a:avLst/>
          </a:prstGeom>
          <a:noFill/>
          <a:ln>
            <a:noFill/>
          </a:ln>
        </p:spPr>
      </p:pic>
      <p:pic>
        <p:nvPicPr>
          <p:cNvPr id="258" name="Google Shape;258;p25"/>
          <p:cNvPicPr preferRelativeResize="0"/>
          <p:nvPr/>
        </p:nvPicPr>
        <p:blipFill rotWithShape="1">
          <a:blip r:embed="rId8">
            <a:alphaModFix/>
          </a:blip>
          <a:srcRect r="51176"/>
          <a:stretch/>
        </p:blipFill>
        <p:spPr>
          <a:xfrm>
            <a:off x="4195300" y="2694225"/>
            <a:ext cx="2130925" cy="2254675"/>
          </a:xfrm>
          <a:prstGeom prst="rect">
            <a:avLst/>
          </a:prstGeom>
          <a:noFill/>
          <a:ln>
            <a:noFill/>
          </a:ln>
        </p:spPr>
      </p:pic>
      <p:sp>
        <p:nvSpPr>
          <p:cNvPr id="259" name="Google Shape;259;p25"/>
          <p:cNvSpPr txBox="1"/>
          <p:nvPr/>
        </p:nvSpPr>
        <p:spPr>
          <a:xfrm>
            <a:off x="5075325" y="1857225"/>
            <a:ext cx="1867500" cy="30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This is the sample sensor we currently have</a:t>
            </a:r>
            <a:endParaRPr>
              <a:solidFill>
                <a:schemeClr val="lt1"/>
              </a:solidFill>
            </a:endParaRPr>
          </a:p>
        </p:txBody>
      </p:sp>
      <p:sp>
        <p:nvSpPr>
          <p:cNvPr id="260" name="Google Shape;260;p25"/>
          <p:cNvSpPr txBox="1"/>
          <p:nvPr/>
        </p:nvSpPr>
        <p:spPr>
          <a:xfrm>
            <a:off x="6942675" y="1857100"/>
            <a:ext cx="1725900" cy="30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Plausible option if we print our own circuit board, which we want to do</a:t>
            </a:r>
            <a:endParaRPr>
              <a:solidFill>
                <a:schemeClr val="lt1"/>
              </a:solidFill>
            </a:endParaRPr>
          </a:p>
        </p:txBody>
      </p:sp>
      <p:sp>
        <p:nvSpPr>
          <p:cNvPr id="261" name="Google Shape;261;p25"/>
          <p:cNvSpPr txBox="1"/>
          <p:nvPr/>
        </p:nvSpPr>
        <p:spPr>
          <a:xfrm>
            <a:off x="5075325" y="1475025"/>
            <a:ext cx="1382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rPr>
              <a:t>$19.95</a:t>
            </a:r>
            <a:endParaRPr/>
          </a:p>
        </p:txBody>
      </p:sp>
      <p:sp>
        <p:nvSpPr>
          <p:cNvPr id="262" name="Google Shape;262;p25"/>
          <p:cNvSpPr txBox="1"/>
          <p:nvPr/>
        </p:nvSpPr>
        <p:spPr>
          <a:xfrm>
            <a:off x="7191675" y="1475025"/>
            <a:ext cx="14769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rPr>
              <a:t>$5.95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6"/>
          <p:cNvSpPr txBox="1">
            <a:spLocks noGrp="1"/>
          </p:cNvSpPr>
          <p:nvPr>
            <p:ph type="title"/>
          </p:nvPr>
        </p:nvSpPr>
        <p:spPr>
          <a:xfrm>
            <a:off x="1297500" y="393750"/>
            <a:ext cx="43335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Inertial Measurement Unit</a:t>
            </a:r>
            <a:endParaRPr/>
          </a:p>
        </p:txBody>
      </p:sp>
      <p:sp>
        <p:nvSpPr>
          <p:cNvPr id="268" name="Google Shape;268;p26"/>
          <p:cNvSpPr txBox="1">
            <a:spLocks noGrp="1"/>
          </p:cNvSpPr>
          <p:nvPr>
            <p:ph type="body" idx="1"/>
          </p:nvPr>
        </p:nvSpPr>
        <p:spPr>
          <a:xfrm>
            <a:off x="502400" y="1460250"/>
            <a:ext cx="5647800" cy="64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t>Purpose:</a:t>
            </a:r>
            <a:r>
              <a:rPr lang="en" sz="1400"/>
              <a:t> Used to determine a bots 3D orientation in space, which is essential for navigation</a:t>
            </a:r>
            <a:endParaRPr sz="1400"/>
          </a:p>
        </p:txBody>
      </p:sp>
      <p:pic>
        <p:nvPicPr>
          <p:cNvPr id="269" name="Google Shape;269;p26"/>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70" name="Google Shape;270;p26"/>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71" name="Google Shape;271;p26"/>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72" name="Google Shape;272;p26"/>
          <p:cNvPicPr preferRelativeResize="0"/>
          <p:nvPr/>
        </p:nvPicPr>
        <p:blipFill>
          <a:blip r:embed="rId6">
            <a:alphaModFix/>
          </a:blip>
          <a:stretch>
            <a:fillRect/>
          </a:stretch>
        </p:blipFill>
        <p:spPr>
          <a:xfrm>
            <a:off x="249900" y="3349575"/>
            <a:ext cx="8644202" cy="1651700"/>
          </a:xfrm>
          <a:prstGeom prst="rect">
            <a:avLst/>
          </a:prstGeom>
          <a:noFill/>
          <a:ln>
            <a:noFill/>
          </a:ln>
        </p:spPr>
      </p:pic>
      <p:pic>
        <p:nvPicPr>
          <p:cNvPr id="273" name="Google Shape;273;p26"/>
          <p:cNvPicPr preferRelativeResize="0"/>
          <p:nvPr/>
        </p:nvPicPr>
        <p:blipFill>
          <a:blip r:embed="rId7">
            <a:alphaModFix/>
          </a:blip>
          <a:stretch>
            <a:fillRect/>
          </a:stretch>
        </p:blipFill>
        <p:spPr>
          <a:xfrm>
            <a:off x="6755225" y="1460250"/>
            <a:ext cx="2038229" cy="1736926"/>
          </a:xfrm>
          <a:prstGeom prst="rect">
            <a:avLst/>
          </a:prstGeom>
          <a:noFill/>
          <a:ln>
            <a:noFill/>
          </a:ln>
        </p:spPr>
      </p:pic>
      <p:sp>
        <p:nvSpPr>
          <p:cNvPr id="274" name="Google Shape;274;p26"/>
          <p:cNvSpPr txBox="1"/>
          <p:nvPr/>
        </p:nvSpPr>
        <p:spPr>
          <a:xfrm>
            <a:off x="502400" y="2107979"/>
            <a:ext cx="5773500" cy="89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Successfully obtained all sensor outputs</a:t>
            </a: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Currently working on calculations for the roll, pitch and yaw angles</a:t>
            </a:r>
            <a:endParaRPr>
              <a:solidFill>
                <a:srgbClr val="FFFFFF"/>
              </a:solidFill>
            </a:endParaRPr>
          </a:p>
        </p:txBody>
      </p:sp>
      <p:sp>
        <p:nvSpPr>
          <p:cNvPr id="275" name="Google Shape;275;p26"/>
          <p:cNvSpPr txBox="1"/>
          <p:nvPr/>
        </p:nvSpPr>
        <p:spPr>
          <a:xfrm>
            <a:off x="6720425" y="927150"/>
            <a:ext cx="2107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MPU-9250 9-axis Motion Processing Unit</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Modularity </a:t>
            </a:r>
            <a:endParaRPr/>
          </a:p>
        </p:txBody>
      </p:sp>
      <p:sp>
        <p:nvSpPr>
          <p:cNvPr id="281" name="Google Shape;281;p27"/>
          <p:cNvSpPr txBox="1">
            <a:spLocks noGrp="1"/>
          </p:cNvSpPr>
          <p:nvPr>
            <p:ph type="body" idx="1"/>
          </p:nvPr>
        </p:nvSpPr>
        <p:spPr>
          <a:xfrm>
            <a:off x="5615400" y="3008375"/>
            <a:ext cx="2721000" cy="1850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Cost Effective</a:t>
            </a:r>
            <a:endParaRPr sz="1400"/>
          </a:p>
          <a:p>
            <a:pPr marL="457200" lvl="0" indent="-317500" algn="l" rtl="0">
              <a:spcBef>
                <a:spcPts val="0"/>
              </a:spcBef>
              <a:spcAft>
                <a:spcPts val="0"/>
              </a:spcAft>
              <a:buSzPts val="1400"/>
              <a:buChar char="●"/>
            </a:pPr>
            <a:r>
              <a:rPr lang="en" sz="1400"/>
              <a:t>Easily Manufactured</a:t>
            </a:r>
            <a:endParaRPr sz="1400"/>
          </a:p>
          <a:p>
            <a:pPr marL="457200" lvl="0" indent="-317500" algn="l" rtl="0">
              <a:spcBef>
                <a:spcPts val="0"/>
              </a:spcBef>
              <a:spcAft>
                <a:spcPts val="0"/>
              </a:spcAft>
              <a:buSzPts val="1400"/>
              <a:buChar char="●"/>
            </a:pPr>
            <a:r>
              <a:rPr lang="en" sz="1400"/>
              <a:t>Minimal disassembly required to change chassis</a:t>
            </a:r>
            <a:endParaRPr sz="1400"/>
          </a:p>
        </p:txBody>
      </p:sp>
      <p:pic>
        <p:nvPicPr>
          <p:cNvPr id="282" name="Google Shape;282;p27"/>
          <p:cNvPicPr preferRelativeResize="0"/>
          <p:nvPr/>
        </p:nvPicPr>
        <p:blipFill>
          <a:blip r:embed="rId3">
            <a:alphaModFix/>
          </a:blip>
          <a:stretch>
            <a:fillRect/>
          </a:stretch>
        </p:blipFill>
        <p:spPr>
          <a:xfrm>
            <a:off x="369350" y="1567550"/>
            <a:ext cx="4682151" cy="3220425"/>
          </a:xfrm>
          <a:prstGeom prst="rect">
            <a:avLst/>
          </a:prstGeom>
          <a:noFill/>
          <a:ln>
            <a:noFill/>
          </a:ln>
        </p:spPr>
      </p:pic>
      <p:sp>
        <p:nvSpPr>
          <p:cNvPr id="283" name="Google Shape;283;p27"/>
          <p:cNvSpPr txBox="1"/>
          <p:nvPr/>
        </p:nvSpPr>
        <p:spPr>
          <a:xfrm>
            <a:off x="5387575" y="1567550"/>
            <a:ext cx="3380700" cy="12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Objective: Create a simple design to keep all components together and allow for transitions from one chassis to another.</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Analysis</a:t>
            </a:r>
            <a:endParaRPr/>
          </a:p>
        </p:txBody>
      </p:sp>
      <p:pic>
        <p:nvPicPr>
          <p:cNvPr id="289" name="Google Shape;289;p28"/>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290" name="Google Shape;290;p28"/>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291" name="Google Shape;291;p28"/>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292" name="Google Shape;292;p28"/>
          <p:cNvPicPr preferRelativeResize="0"/>
          <p:nvPr/>
        </p:nvPicPr>
        <p:blipFill>
          <a:blip r:embed="rId6">
            <a:alphaModFix/>
          </a:blip>
          <a:stretch>
            <a:fillRect/>
          </a:stretch>
        </p:blipFill>
        <p:spPr>
          <a:xfrm>
            <a:off x="4917774" y="979725"/>
            <a:ext cx="3221600" cy="3955850"/>
          </a:xfrm>
          <a:prstGeom prst="rect">
            <a:avLst/>
          </a:prstGeom>
          <a:noFill/>
          <a:ln>
            <a:noFill/>
          </a:ln>
        </p:spPr>
      </p:pic>
      <p:sp>
        <p:nvSpPr>
          <p:cNvPr id="293" name="Google Shape;293;p28"/>
          <p:cNvSpPr txBox="1"/>
          <p:nvPr/>
        </p:nvSpPr>
        <p:spPr>
          <a:xfrm>
            <a:off x="523075" y="1741625"/>
            <a:ext cx="3080400" cy="17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With our electrical equipment not changing, the only room for cost improvement is by redesigning the suspension and the chassis.</a:t>
            </a:r>
            <a:endParaRPr>
              <a:solidFill>
                <a:srgbClr val="FFFFFF"/>
              </a:solidFill>
            </a:endParaRPr>
          </a:p>
          <a:p>
            <a:pPr marL="0" lvl="0" indent="0" algn="l" rtl="0">
              <a:spcBef>
                <a:spcPts val="0"/>
              </a:spcBef>
              <a:spcAft>
                <a:spcPts val="0"/>
              </a:spcAft>
              <a:buNone/>
            </a:pPr>
            <a:r>
              <a:rPr lang="en">
                <a:solidFill>
                  <a:srgbClr val="FFFFFF"/>
                </a:solidFill>
              </a:rPr>
              <a:t>By using the new design we estimate that each bot will be almost $250.00 less than the previous iteration.</a:t>
            </a:r>
            <a:endParaRPr>
              <a:solidFill>
                <a:srgbClr val="FFFFFF"/>
              </a:solidFill>
            </a:endParaRPr>
          </a:p>
          <a:p>
            <a:pPr marL="0" lvl="0" indent="0" algn="l" rtl="0">
              <a:spcBef>
                <a:spcPts val="0"/>
              </a:spcBef>
              <a:spcAft>
                <a:spcPts val="0"/>
              </a:spcAft>
              <a:buNone/>
            </a:pPr>
            <a:r>
              <a:rPr lang="en">
                <a:solidFill>
                  <a:srgbClr val="FFFFFF"/>
                </a:solidFill>
              </a:rPr>
              <a:t>This number is subject to change as problems arise and equipment like the GPS is changed.</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29"/>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304" name="Google Shape;304;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short, we are about 2 weeks behind schedule. </a:t>
            </a:r>
            <a:endParaRPr/>
          </a:p>
          <a:p>
            <a:pPr marL="457200" lvl="0" indent="-311150" algn="l" rtl="0">
              <a:spcBef>
                <a:spcPts val="0"/>
              </a:spcBef>
              <a:spcAft>
                <a:spcPts val="0"/>
              </a:spcAft>
              <a:buSzPts val="1300"/>
              <a:buChar char="●"/>
            </a:pPr>
            <a:r>
              <a:rPr lang="en"/>
              <a:t>We struggle to </a:t>
            </a:r>
            <a:endParaRPr/>
          </a:p>
          <a:p>
            <a:pPr marL="457200" lvl="0" indent="-311150" algn="l" rtl="0">
              <a:spcBef>
                <a:spcPts val="0"/>
              </a:spcBef>
              <a:spcAft>
                <a:spcPts val="0"/>
              </a:spcAft>
              <a:buSzPts val="1300"/>
              <a:buChar char="●"/>
            </a:pPr>
            <a:r>
              <a:rPr lang="en"/>
              <a:t>A team of  Starting construction of the robots in the middle of November was overly ambitious. The modeling is 99% complete, with minor tweaks being made as it is getting ready for machining. The robot was designed with easy assembly in mind, so assembly time will hopefully be short.</a:t>
            </a:r>
            <a:endParaRPr/>
          </a:p>
          <a:p>
            <a:pPr marL="45720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Outlook</a:t>
            </a:r>
            <a:endParaRPr/>
          </a:p>
        </p:txBody>
      </p:sp>
      <p:sp>
        <p:nvSpPr>
          <p:cNvPr id="310" name="Google Shape;310;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look forward to</a:t>
            </a:r>
            <a:endParaRPr/>
          </a:p>
          <a:p>
            <a:pPr marL="457200" lvl="0" indent="-311150" algn="l" rtl="0">
              <a:spcBef>
                <a:spcPts val="1600"/>
              </a:spcBef>
              <a:spcAft>
                <a:spcPts val="0"/>
              </a:spcAft>
              <a:buSzPts val="1300"/>
              <a:buChar char="●"/>
            </a:pPr>
            <a:r>
              <a:rPr lang="en"/>
              <a:t>First bot assembled during or shortly after winter break. After initial testing the rest of the fleet can be rapidly assembled.</a:t>
            </a:r>
            <a:endParaRPr/>
          </a:p>
          <a:p>
            <a:pPr marL="457200" lvl="0" indent="-311150" algn="l" rtl="0">
              <a:spcBef>
                <a:spcPts val="0"/>
              </a:spcBef>
              <a:spcAft>
                <a:spcPts val="0"/>
              </a:spcAft>
              <a:buSzPts val="1300"/>
              <a:buChar char="●"/>
            </a:pPr>
            <a:r>
              <a:rPr lang="en"/>
              <a:t>Implementation of PCB’s.</a:t>
            </a:r>
            <a:endParaRPr/>
          </a:p>
          <a:p>
            <a:pPr marL="457200" lvl="0" indent="-311150" algn="l" rtl="0">
              <a:spcBef>
                <a:spcPts val="0"/>
              </a:spcBef>
              <a:spcAft>
                <a:spcPts val="0"/>
              </a:spcAft>
              <a:buSzPts val="1300"/>
              <a:buChar char="●"/>
            </a:pPr>
            <a:r>
              <a:rPr lang="en"/>
              <a:t>New PI control system.</a:t>
            </a:r>
            <a:endParaRPr/>
          </a:p>
          <a:p>
            <a:pPr marL="457200" lvl="0" indent="-311150" algn="l" rtl="0">
              <a:spcBef>
                <a:spcPts val="0"/>
              </a:spcBef>
              <a:spcAft>
                <a:spcPts val="0"/>
              </a:spcAft>
              <a:buSzPts val="1300"/>
              <a:buChar char="●"/>
            </a:pPr>
            <a:r>
              <a:rPr lang="en"/>
              <a:t>XBee to XBee communications.</a:t>
            </a:r>
            <a:endParaRPr/>
          </a:p>
          <a:p>
            <a:pPr marL="457200" lvl="0" indent="-311150" algn="l" rtl="0">
              <a:spcBef>
                <a:spcPts val="0"/>
              </a:spcBef>
              <a:spcAft>
                <a:spcPts val="0"/>
              </a:spcAft>
              <a:buSzPts val="1300"/>
              <a:buChar char="●"/>
            </a:pPr>
            <a:r>
              <a:rPr lang="en"/>
              <a:t>Implementation of PSO.</a:t>
            </a:r>
            <a:endParaRPr/>
          </a:p>
        </p:txBody>
      </p:sp>
      <p:pic>
        <p:nvPicPr>
          <p:cNvPr id="311" name="Google Shape;311;p31"/>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312" name="Google Shape;312;p31"/>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313" name="Google Shape;313;p31"/>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140" name="Google Shape;140;p14"/>
          <p:cNvSpPr txBox="1">
            <a:spLocks noGrp="1"/>
          </p:cNvSpPr>
          <p:nvPr>
            <p:ph type="body" idx="1"/>
          </p:nvPr>
        </p:nvSpPr>
        <p:spPr>
          <a:xfrm>
            <a:off x="1297500" y="1059775"/>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Project Statement</a:t>
            </a:r>
            <a:endParaRPr/>
          </a:p>
          <a:p>
            <a:pPr marL="457200" lvl="0" indent="-311150" algn="l" rtl="0">
              <a:spcBef>
                <a:spcPts val="0"/>
              </a:spcBef>
              <a:spcAft>
                <a:spcPts val="0"/>
              </a:spcAft>
              <a:buSzPts val="1300"/>
              <a:buChar char="●"/>
            </a:pPr>
            <a:r>
              <a:rPr lang="en"/>
              <a:t>Design Constraints</a:t>
            </a:r>
            <a:endParaRPr/>
          </a:p>
          <a:p>
            <a:pPr marL="457200" lvl="0" indent="-311150" algn="l" rtl="0">
              <a:spcBef>
                <a:spcPts val="0"/>
              </a:spcBef>
              <a:spcAft>
                <a:spcPts val="0"/>
              </a:spcAft>
              <a:buSzPts val="1300"/>
              <a:buChar char="●"/>
            </a:pPr>
            <a:r>
              <a:rPr lang="en"/>
              <a:t>Alternate Bot Design</a:t>
            </a:r>
            <a:endParaRPr/>
          </a:p>
          <a:p>
            <a:pPr marL="457200" lvl="0" indent="-311150" algn="l" rtl="0">
              <a:spcBef>
                <a:spcPts val="0"/>
              </a:spcBef>
              <a:spcAft>
                <a:spcPts val="0"/>
              </a:spcAft>
              <a:buSzPts val="1300"/>
              <a:buChar char="●"/>
            </a:pPr>
            <a:r>
              <a:rPr lang="en"/>
              <a:t>New Bot Design</a:t>
            </a:r>
            <a:endParaRPr/>
          </a:p>
          <a:p>
            <a:pPr marL="457200" lvl="0" indent="-311150" algn="l" rtl="0">
              <a:spcBef>
                <a:spcPts val="0"/>
              </a:spcBef>
              <a:spcAft>
                <a:spcPts val="0"/>
              </a:spcAft>
              <a:buSzPts val="1300"/>
              <a:buChar char="●"/>
            </a:pPr>
            <a:r>
              <a:rPr lang="en"/>
              <a:t>Decision Matrix</a:t>
            </a:r>
            <a:endParaRPr/>
          </a:p>
          <a:p>
            <a:pPr marL="457200" lvl="0" indent="-311150" algn="l" rtl="0">
              <a:spcBef>
                <a:spcPts val="0"/>
              </a:spcBef>
              <a:spcAft>
                <a:spcPts val="0"/>
              </a:spcAft>
              <a:buSzPts val="1300"/>
              <a:buChar char="●"/>
            </a:pPr>
            <a:r>
              <a:rPr lang="en"/>
              <a:t>PSO</a:t>
            </a:r>
            <a:endParaRPr/>
          </a:p>
          <a:p>
            <a:pPr marL="457200" lvl="0" indent="-311150" algn="l" rtl="0">
              <a:spcBef>
                <a:spcPts val="0"/>
              </a:spcBef>
              <a:spcAft>
                <a:spcPts val="0"/>
              </a:spcAft>
              <a:buSzPts val="1300"/>
              <a:buChar char="●"/>
            </a:pPr>
            <a:r>
              <a:rPr lang="en"/>
              <a:t>Controls</a:t>
            </a:r>
            <a:endParaRPr/>
          </a:p>
          <a:p>
            <a:pPr marL="457200" lvl="0" indent="-311150" algn="l" rtl="0">
              <a:spcBef>
                <a:spcPts val="0"/>
              </a:spcBef>
              <a:spcAft>
                <a:spcPts val="0"/>
              </a:spcAft>
              <a:buSzPts val="1300"/>
              <a:buChar char="●"/>
            </a:pPr>
            <a:r>
              <a:rPr lang="en"/>
              <a:t>Arduino to Pi</a:t>
            </a:r>
            <a:endParaRPr/>
          </a:p>
          <a:p>
            <a:pPr marL="457200" lvl="0" indent="-311150" algn="l" rtl="0">
              <a:spcBef>
                <a:spcPts val="0"/>
              </a:spcBef>
              <a:spcAft>
                <a:spcPts val="0"/>
              </a:spcAft>
              <a:buSzPts val="1300"/>
              <a:buChar char="●"/>
            </a:pPr>
            <a:r>
              <a:rPr lang="en"/>
              <a:t>GPS</a:t>
            </a:r>
            <a:endParaRPr/>
          </a:p>
          <a:p>
            <a:pPr marL="457200" lvl="0" indent="-311150" algn="l" rtl="0">
              <a:spcBef>
                <a:spcPts val="0"/>
              </a:spcBef>
              <a:spcAft>
                <a:spcPts val="0"/>
              </a:spcAft>
              <a:buSzPts val="1300"/>
              <a:buChar char="●"/>
            </a:pPr>
            <a:r>
              <a:rPr lang="en"/>
              <a:t>IMU</a:t>
            </a:r>
            <a:endParaRPr/>
          </a:p>
          <a:p>
            <a:pPr marL="457200" lvl="0" indent="-311150" algn="l" rtl="0">
              <a:spcBef>
                <a:spcPts val="0"/>
              </a:spcBef>
              <a:spcAft>
                <a:spcPts val="0"/>
              </a:spcAft>
              <a:buSzPts val="1300"/>
              <a:buChar char="●"/>
            </a:pPr>
            <a:r>
              <a:rPr lang="en"/>
              <a:t>XBee to XBee</a:t>
            </a:r>
            <a:endParaRPr/>
          </a:p>
          <a:p>
            <a:pPr marL="457200" lvl="0" indent="-311150" algn="l" rtl="0">
              <a:spcBef>
                <a:spcPts val="0"/>
              </a:spcBef>
              <a:spcAft>
                <a:spcPts val="0"/>
              </a:spcAft>
              <a:buSzPts val="1300"/>
              <a:buChar char="●"/>
            </a:pPr>
            <a:r>
              <a:rPr lang="en"/>
              <a:t>Barometer</a:t>
            </a:r>
            <a:endParaRPr/>
          </a:p>
          <a:p>
            <a:pPr marL="457200" lvl="0" indent="-311150" algn="l" rtl="0">
              <a:spcBef>
                <a:spcPts val="0"/>
              </a:spcBef>
              <a:spcAft>
                <a:spcPts val="0"/>
              </a:spcAft>
              <a:buSzPts val="1300"/>
              <a:buChar char="●"/>
            </a:pPr>
            <a:r>
              <a:rPr lang="en"/>
              <a:t>Cost Analysis</a:t>
            </a:r>
            <a:endParaRPr/>
          </a:p>
          <a:p>
            <a:pPr marL="457200" lvl="0" indent="-311150" algn="l" rtl="0">
              <a:spcBef>
                <a:spcPts val="0"/>
              </a:spcBef>
              <a:spcAft>
                <a:spcPts val="0"/>
              </a:spcAft>
              <a:buSzPts val="1300"/>
              <a:buChar char="●"/>
            </a:pPr>
            <a:r>
              <a:rPr lang="en"/>
              <a:t>Project Timeline</a:t>
            </a:r>
            <a:endParaRPr/>
          </a:p>
          <a:p>
            <a:pPr marL="457200" lvl="0" indent="-311150" algn="l" rtl="0">
              <a:spcBef>
                <a:spcPts val="0"/>
              </a:spcBef>
              <a:spcAft>
                <a:spcPts val="0"/>
              </a:spcAft>
              <a:buSzPts val="1300"/>
              <a:buChar char="●"/>
            </a:pPr>
            <a:r>
              <a:rPr lang="en"/>
              <a:t>Project Outlook</a:t>
            </a:r>
            <a:endParaRPr/>
          </a:p>
        </p:txBody>
      </p:sp>
      <p:pic>
        <p:nvPicPr>
          <p:cNvPr id="141" name="Google Shape;141;p14"/>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142" name="Google Shape;142;p14"/>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143" name="Google Shape;143;p14"/>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a:t>
            </a:r>
            <a:endParaRPr/>
          </a:p>
        </p:txBody>
      </p:sp>
      <p:sp>
        <p:nvSpPr>
          <p:cNvPr id="319" name="Google Shape;319;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Rock Crawler- Brian Brophy, Alex Cerce</a:t>
            </a:r>
            <a:endParaRPr/>
          </a:p>
          <a:p>
            <a:pPr marL="457200" lvl="0" indent="-311150" algn="l" rtl="0">
              <a:spcBef>
                <a:spcPts val="0"/>
              </a:spcBef>
              <a:spcAft>
                <a:spcPts val="0"/>
              </a:spcAft>
              <a:buSzPts val="1300"/>
              <a:buChar char="●"/>
            </a:pPr>
            <a:r>
              <a:rPr lang="en"/>
              <a:t>Rocker Bogie- Shaun Kerr, Brian Mitchell</a:t>
            </a:r>
            <a:endParaRPr/>
          </a:p>
          <a:p>
            <a:pPr marL="457200" lvl="0" indent="-311150" algn="l" rtl="0">
              <a:spcBef>
                <a:spcPts val="0"/>
              </a:spcBef>
              <a:spcAft>
                <a:spcPts val="0"/>
              </a:spcAft>
              <a:buSzPts val="1300"/>
              <a:buChar char="●"/>
            </a:pPr>
            <a:r>
              <a:rPr lang="en"/>
              <a:t>Arduino to Pi- Kevin Shea</a:t>
            </a:r>
            <a:endParaRPr/>
          </a:p>
          <a:p>
            <a:pPr marL="457200" lvl="0" indent="-311150" algn="l" rtl="0">
              <a:spcBef>
                <a:spcPts val="0"/>
              </a:spcBef>
              <a:spcAft>
                <a:spcPts val="0"/>
              </a:spcAft>
              <a:buSzPts val="1300"/>
              <a:buChar char="●"/>
            </a:pPr>
            <a:r>
              <a:rPr lang="en"/>
              <a:t>GPS- Tim Russell</a:t>
            </a:r>
            <a:endParaRPr/>
          </a:p>
          <a:p>
            <a:pPr marL="457200" lvl="0" indent="-311150" algn="l" rtl="0">
              <a:spcBef>
                <a:spcPts val="0"/>
              </a:spcBef>
              <a:spcAft>
                <a:spcPts val="0"/>
              </a:spcAft>
              <a:buSzPts val="1300"/>
              <a:buChar char="●"/>
            </a:pPr>
            <a:r>
              <a:rPr lang="en"/>
              <a:t>IMU- Tristan Lee</a:t>
            </a:r>
            <a:endParaRPr/>
          </a:p>
          <a:p>
            <a:pPr marL="457200" lvl="0" indent="-311150" algn="l" rtl="0">
              <a:spcBef>
                <a:spcPts val="0"/>
              </a:spcBef>
              <a:spcAft>
                <a:spcPts val="0"/>
              </a:spcAft>
              <a:buSzPts val="1300"/>
              <a:buChar char="●"/>
            </a:pPr>
            <a:r>
              <a:rPr lang="en"/>
              <a:t>XBee to XBee- Jacob Shaker</a:t>
            </a:r>
            <a:endParaRPr/>
          </a:p>
          <a:p>
            <a:pPr marL="457200" lvl="0" indent="-311150" algn="l" rtl="0">
              <a:spcBef>
                <a:spcPts val="0"/>
              </a:spcBef>
              <a:spcAft>
                <a:spcPts val="0"/>
              </a:spcAft>
              <a:buSzPts val="1300"/>
              <a:buChar char="●"/>
            </a:pPr>
            <a:r>
              <a:rPr lang="en"/>
              <a:t>Barometer- Alex Nees</a:t>
            </a:r>
            <a:endParaRPr/>
          </a:p>
          <a:p>
            <a:pPr marL="457200" lvl="0" indent="-311150" algn="l" rtl="0">
              <a:spcBef>
                <a:spcPts val="0"/>
              </a:spcBef>
              <a:spcAft>
                <a:spcPts val="0"/>
              </a:spcAft>
              <a:buSzPts val="1300"/>
              <a:buChar char="●"/>
            </a:pPr>
            <a:r>
              <a:rPr lang="en"/>
              <a:t>PSO-Tuller Schricker</a:t>
            </a:r>
            <a:endParaRPr/>
          </a:p>
          <a:p>
            <a:pPr marL="457200" lvl="0" indent="-311150" algn="l" rtl="0">
              <a:spcBef>
                <a:spcPts val="0"/>
              </a:spcBef>
              <a:spcAft>
                <a:spcPts val="0"/>
              </a:spcAft>
              <a:buSzPts val="1300"/>
              <a:buChar char="●"/>
            </a:pPr>
            <a:r>
              <a:rPr lang="en"/>
              <a:t>Controls- Brian Mitchell</a:t>
            </a:r>
            <a:endParaRPr/>
          </a:p>
          <a:p>
            <a:pPr marL="457200" lvl="0" indent="-311150" algn="l" rtl="0">
              <a:spcBef>
                <a:spcPts val="0"/>
              </a:spcBef>
              <a:spcAft>
                <a:spcPts val="0"/>
              </a:spcAft>
              <a:buSzPts val="1300"/>
              <a:buChar char="●"/>
            </a:pPr>
            <a:r>
              <a:rPr lang="en"/>
              <a:t>Modularity- Ben Stadnicki</a:t>
            </a:r>
            <a:endParaRPr/>
          </a:p>
        </p:txBody>
      </p:sp>
      <p:pic>
        <p:nvPicPr>
          <p:cNvPr id="320" name="Google Shape;320;p32"/>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321" name="Google Shape;321;p32"/>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322" name="Google Shape;322;p32"/>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Statement</a:t>
            </a:r>
            <a:endParaRPr/>
          </a:p>
        </p:txBody>
      </p:sp>
      <p:pic>
        <p:nvPicPr>
          <p:cNvPr id="149" name="Google Shape;149;p15"/>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150" name="Google Shape;150;p15"/>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151" name="Google Shape;151;p15"/>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sp>
        <p:nvSpPr>
          <p:cNvPr id="152" name="Google Shape;152;p15"/>
          <p:cNvSpPr txBox="1"/>
          <p:nvPr/>
        </p:nvSpPr>
        <p:spPr>
          <a:xfrm>
            <a:off x="3519950" y="1307850"/>
            <a:ext cx="5357100" cy="367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2400">
                <a:solidFill>
                  <a:srgbClr val="FFFFFF"/>
                </a:solidFill>
                <a:latin typeface="Lato"/>
                <a:ea typeface="Lato"/>
                <a:cs typeface="Lato"/>
                <a:sym typeface="Lato"/>
              </a:rPr>
              <a:t>Our goal is to create fully autonomous robots to act as a test platform for the Particle Swarm Optimization </a:t>
            </a:r>
            <a:r>
              <a:rPr lang="en" sz="2400">
                <a:solidFill>
                  <a:schemeClr val="lt1"/>
                </a:solidFill>
                <a:latin typeface="Lato"/>
                <a:ea typeface="Lato"/>
                <a:cs typeface="Lato"/>
                <a:sym typeface="Lato"/>
              </a:rPr>
              <a:t>(PSO) </a:t>
            </a:r>
            <a:r>
              <a:rPr lang="en" sz="2400">
                <a:solidFill>
                  <a:srgbClr val="FFFFFF"/>
                </a:solidFill>
                <a:latin typeface="Lato"/>
                <a:ea typeface="Lato"/>
                <a:cs typeface="Lato"/>
                <a:sym typeface="Lato"/>
              </a:rPr>
              <a:t>algorithm. In order to do this, we update the current fleet and create ten new robots that improve on previous designs. To prove that our test platform is compatible with PSO we will search for the highest point in Boulder Field.</a:t>
            </a:r>
            <a:endParaRPr sz="2400">
              <a:solidFill>
                <a:srgbClr val="FFFFFF"/>
              </a:solidFill>
              <a:latin typeface="Lato"/>
              <a:ea typeface="Lato"/>
              <a:cs typeface="Lato"/>
              <a:sym typeface="Lato"/>
            </a:endParaRPr>
          </a:p>
        </p:txBody>
      </p:sp>
      <p:pic>
        <p:nvPicPr>
          <p:cNvPr id="153" name="Google Shape;153;p15"/>
          <p:cNvPicPr preferRelativeResize="0"/>
          <p:nvPr/>
        </p:nvPicPr>
        <p:blipFill rotWithShape="1">
          <a:blip r:embed="rId6">
            <a:alphaModFix/>
          </a:blip>
          <a:srcRect/>
          <a:stretch/>
        </p:blipFill>
        <p:spPr>
          <a:xfrm rot="-1152886">
            <a:off x="697594" y="1899338"/>
            <a:ext cx="2533878" cy="2181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Constraints</a:t>
            </a:r>
            <a:endParaRPr/>
          </a:p>
        </p:txBody>
      </p:sp>
      <p:sp>
        <p:nvSpPr>
          <p:cNvPr id="159" name="Google Shape;159;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Must be fully autonomous.</a:t>
            </a:r>
            <a:endParaRPr/>
          </a:p>
          <a:p>
            <a:pPr marL="457200" lvl="0" indent="-311150" algn="l" rtl="0">
              <a:spcBef>
                <a:spcPts val="0"/>
              </a:spcBef>
              <a:spcAft>
                <a:spcPts val="0"/>
              </a:spcAft>
              <a:buSzPts val="1300"/>
              <a:buChar char="●"/>
            </a:pPr>
            <a:r>
              <a:rPr lang="en"/>
              <a:t>Must be able to run in all seasons.</a:t>
            </a:r>
            <a:endParaRPr/>
          </a:p>
          <a:p>
            <a:pPr marL="457200" lvl="0" indent="-311150" algn="l" rtl="0">
              <a:spcBef>
                <a:spcPts val="0"/>
              </a:spcBef>
              <a:spcAft>
                <a:spcPts val="0"/>
              </a:spcAft>
              <a:buSzPts val="1300"/>
              <a:buChar char="●"/>
            </a:pPr>
            <a:r>
              <a:rPr lang="en"/>
              <a:t>Must be able to traverse rough and unpredictable terrain.</a:t>
            </a:r>
            <a:endParaRPr/>
          </a:p>
          <a:p>
            <a:pPr marL="457200" lvl="0" indent="-311150" algn="l" rtl="0">
              <a:spcBef>
                <a:spcPts val="0"/>
              </a:spcBef>
              <a:spcAft>
                <a:spcPts val="0"/>
              </a:spcAft>
              <a:buSzPts val="1300"/>
              <a:buChar char="●"/>
            </a:pPr>
            <a:r>
              <a:rPr lang="en"/>
              <a:t>Must be able to integrate with PSO.</a:t>
            </a:r>
            <a:endParaRPr/>
          </a:p>
        </p:txBody>
      </p:sp>
      <p:pic>
        <p:nvPicPr>
          <p:cNvPr id="160" name="Google Shape;160;p16"/>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161" name="Google Shape;161;p16"/>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162" name="Google Shape;162;p16"/>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Alternate Bot Design (Rock Crawler)</a:t>
            </a:r>
            <a:endParaRPr/>
          </a:p>
        </p:txBody>
      </p:sp>
      <p:sp>
        <p:nvSpPr>
          <p:cNvPr id="168" name="Google Shape;168;p17"/>
          <p:cNvSpPr txBox="1">
            <a:spLocks noGrp="1"/>
          </p:cNvSpPr>
          <p:nvPr>
            <p:ph type="body" idx="1"/>
          </p:nvPr>
        </p:nvSpPr>
        <p:spPr>
          <a:xfrm>
            <a:off x="960225" y="10134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Alternate design modeled after a 1/10 scale RC Rock Crawler.  </a:t>
            </a:r>
            <a:endParaRPr/>
          </a:p>
          <a:p>
            <a:pPr marL="457200" lvl="0" indent="-311150" algn="l" rtl="0">
              <a:spcBef>
                <a:spcPts val="0"/>
              </a:spcBef>
              <a:spcAft>
                <a:spcPts val="0"/>
              </a:spcAft>
              <a:buSzPts val="1300"/>
              <a:buChar char="●"/>
            </a:pPr>
            <a:r>
              <a:rPr lang="en"/>
              <a:t>Utilizes Springs, dampers, which must be calibrated.</a:t>
            </a:r>
            <a:endParaRPr/>
          </a:p>
          <a:p>
            <a:pPr marL="457200" lvl="0" indent="-311150" algn="l" rtl="0">
              <a:spcBef>
                <a:spcPts val="0"/>
              </a:spcBef>
              <a:spcAft>
                <a:spcPts val="0"/>
              </a:spcAft>
              <a:buSzPts val="1300"/>
              <a:buChar char="●"/>
            </a:pPr>
            <a:r>
              <a:rPr lang="en"/>
              <a:t>Designed from readily available pre-fabricated parts, allowing the parts to simply be purchased and installed.  </a:t>
            </a:r>
            <a:endParaRPr/>
          </a:p>
          <a:p>
            <a:pPr marL="457200" lvl="0" indent="-311150" algn="l" rtl="0">
              <a:spcBef>
                <a:spcPts val="0"/>
              </a:spcBef>
              <a:spcAft>
                <a:spcPts val="0"/>
              </a:spcAft>
              <a:buSzPts val="1300"/>
              <a:buChar char="●"/>
            </a:pPr>
            <a:r>
              <a:rPr lang="en"/>
              <a:t>While it can tackle rough terrain, the chassis experiences greater vibrations than the Rocker Bogie Design</a:t>
            </a:r>
            <a:endParaRPr/>
          </a:p>
          <a:p>
            <a:pPr marL="457200" lvl="0" indent="0" algn="l" rtl="0">
              <a:spcBef>
                <a:spcPts val="1600"/>
              </a:spcBef>
              <a:spcAft>
                <a:spcPts val="0"/>
              </a:spcAft>
              <a:buNone/>
            </a:pPr>
            <a:r>
              <a:rPr lang="en"/>
              <a:t> </a:t>
            </a:r>
            <a:endParaRPr/>
          </a:p>
          <a:p>
            <a:pPr marL="0" lvl="0" indent="0" algn="l" rtl="0">
              <a:spcBef>
                <a:spcPts val="1600"/>
              </a:spcBef>
              <a:spcAft>
                <a:spcPts val="1600"/>
              </a:spcAft>
              <a:buNone/>
            </a:pPr>
            <a:endParaRPr/>
          </a:p>
        </p:txBody>
      </p:sp>
      <p:pic>
        <p:nvPicPr>
          <p:cNvPr id="169" name="Google Shape;169;p17"/>
          <p:cNvPicPr preferRelativeResize="0"/>
          <p:nvPr/>
        </p:nvPicPr>
        <p:blipFill rotWithShape="1">
          <a:blip r:embed="rId3">
            <a:alphaModFix/>
          </a:blip>
          <a:srcRect t="18038" b="30831"/>
          <a:stretch/>
        </p:blipFill>
        <p:spPr>
          <a:xfrm>
            <a:off x="86474" y="2571750"/>
            <a:ext cx="2941874" cy="2005601"/>
          </a:xfrm>
          <a:prstGeom prst="rect">
            <a:avLst/>
          </a:prstGeom>
          <a:noFill/>
          <a:ln>
            <a:noFill/>
          </a:ln>
        </p:spPr>
      </p:pic>
      <p:pic>
        <p:nvPicPr>
          <p:cNvPr id="170" name="Google Shape;170;p17"/>
          <p:cNvPicPr preferRelativeResize="0"/>
          <p:nvPr/>
        </p:nvPicPr>
        <p:blipFill rotWithShape="1">
          <a:blip r:embed="rId4">
            <a:alphaModFix/>
          </a:blip>
          <a:srcRect l="14332" t="15058" r="16497" b="7077"/>
          <a:stretch/>
        </p:blipFill>
        <p:spPr>
          <a:xfrm>
            <a:off x="6251700" y="2495050"/>
            <a:ext cx="2819476" cy="2380412"/>
          </a:xfrm>
          <a:prstGeom prst="rect">
            <a:avLst/>
          </a:prstGeom>
          <a:noFill/>
          <a:ln>
            <a:noFill/>
          </a:ln>
        </p:spPr>
      </p:pic>
      <p:pic>
        <p:nvPicPr>
          <p:cNvPr id="171" name="Google Shape;171;p17"/>
          <p:cNvPicPr preferRelativeResize="0"/>
          <p:nvPr/>
        </p:nvPicPr>
        <p:blipFill rotWithShape="1">
          <a:blip r:embed="rId5">
            <a:alphaModFix/>
          </a:blip>
          <a:srcRect l="8517" t="5540" r="10056" b="3781"/>
          <a:stretch/>
        </p:blipFill>
        <p:spPr>
          <a:xfrm>
            <a:off x="3264700" y="2495050"/>
            <a:ext cx="2819475" cy="1978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Bot Design (Rocker Bogie)</a:t>
            </a:r>
            <a:endParaRPr/>
          </a:p>
        </p:txBody>
      </p:sp>
      <p:pic>
        <p:nvPicPr>
          <p:cNvPr id="177" name="Google Shape;177;p18"/>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178" name="Google Shape;178;p18"/>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179" name="Google Shape;179;p18"/>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180" name="Google Shape;180;p18"/>
          <p:cNvPicPr preferRelativeResize="0"/>
          <p:nvPr/>
        </p:nvPicPr>
        <p:blipFill>
          <a:blip r:embed="rId6">
            <a:alphaModFix/>
          </a:blip>
          <a:stretch>
            <a:fillRect/>
          </a:stretch>
        </p:blipFill>
        <p:spPr>
          <a:xfrm>
            <a:off x="4799000" y="1541100"/>
            <a:ext cx="4138424" cy="2409800"/>
          </a:xfrm>
          <a:prstGeom prst="rect">
            <a:avLst/>
          </a:prstGeom>
          <a:noFill/>
          <a:ln>
            <a:noFill/>
          </a:ln>
        </p:spPr>
      </p:pic>
      <p:sp>
        <p:nvSpPr>
          <p:cNvPr id="181" name="Google Shape;181;p18"/>
          <p:cNvSpPr txBox="1"/>
          <p:nvPr/>
        </p:nvSpPr>
        <p:spPr>
          <a:xfrm>
            <a:off x="252775" y="1541100"/>
            <a:ext cx="4319100" cy="2061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Inspired from NASA’s Curiosity rover. Uses under mounted differential bar.</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Allows for very versatile terrains.</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Removes need for springs and dampers.</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HDPE frame and suspension for reduced cost and easier manufacturing. Minimal machining and weld free design.</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Easy construction.</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Water resistant motor housings.</a:t>
            </a:r>
            <a:endParaRPr>
              <a:solidFill>
                <a:srgbClr val="FFFFFF"/>
              </a:solidFill>
              <a:latin typeface="Lato"/>
              <a:ea typeface="Lato"/>
              <a:cs typeface="Lato"/>
              <a:sym typeface="Lato"/>
            </a:endParaRPr>
          </a:p>
          <a:p>
            <a:pPr marL="45720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0" algn="l" rtl="0">
              <a:spcBef>
                <a:spcPts val="0"/>
              </a:spcBef>
              <a:spcAft>
                <a:spcPts val="0"/>
              </a:spcAft>
              <a:buNone/>
            </a:pPr>
            <a:endParaRPr>
              <a:solidFill>
                <a:srgbClr val="FFFFFF"/>
              </a:solidFill>
            </a:endParaRPr>
          </a:p>
        </p:txBody>
      </p:sp>
      <p:pic>
        <p:nvPicPr>
          <p:cNvPr id="182" name="Google Shape;182;p18"/>
          <p:cNvPicPr preferRelativeResize="0"/>
          <p:nvPr/>
        </p:nvPicPr>
        <p:blipFill>
          <a:blip r:embed="rId7">
            <a:alphaModFix/>
          </a:blip>
          <a:stretch>
            <a:fillRect/>
          </a:stretch>
        </p:blipFill>
        <p:spPr>
          <a:xfrm>
            <a:off x="0" y="3519825"/>
            <a:ext cx="2886550" cy="162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Matrix</a:t>
            </a:r>
            <a:endParaRPr/>
          </a:p>
        </p:txBody>
      </p:sp>
      <p:pic>
        <p:nvPicPr>
          <p:cNvPr id="188" name="Google Shape;188;p19"/>
          <p:cNvPicPr preferRelativeResize="0"/>
          <p:nvPr/>
        </p:nvPicPr>
        <p:blipFill rotWithShape="1">
          <a:blip r:embed="rId3">
            <a:alphaModFix/>
          </a:blip>
          <a:srcRect/>
          <a:stretch/>
        </p:blipFill>
        <p:spPr>
          <a:xfrm>
            <a:off x="8322166" y="115599"/>
            <a:ext cx="686990" cy="570202"/>
          </a:xfrm>
          <a:prstGeom prst="rect">
            <a:avLst/>
          </a:prstGeom>
          <a:noFill/>
          <a:ln>
            <a:noFill/>
          </a:ln>
        </p:spPr>
      </p:pic>
      <p:pic>
        <p:nvPicPr>
          <p:cNvPr id="189" name="Google Shape;189;p19"/>
          <p:cNvPicPr preferRelativeResize="0"/>
          <p:nvPr/>
        </p:nvPicPr>
        <p:blipFill rotWithShape="1">
          <a:blip r:embed="rId4">
            <a:alphaModFix/>
          </a:blip>
          <a:srcRect/>
          <a:stretch/>
        </p:blipFill>
        <p:spPr>
          <a:xfrm>
            <a:off x="7696200" y="152400"/>
            <a:ext cx="443167" cy="533401"/>
          </a:xfrm>
          <a:prstGeom prst="rect">
            <a:avLst/>
          </a:prstGeom>
          <a:noFill/>
          <a:ln>
            <a:noFill/>
          </a:ln>
        </p:spPr>
      </p:pic>
      <p:pic>
        <p:nvPicPr>
          <p:cNvPr id="190" name="Google Shape;190;p19"/>
          <p:cNvPicPr preferRelativeResize="0"/>
          <p:nvPr/>
        </p:nvPicPr>
        <p:blipFill rotWithShape="1">
          <a:blip r:embed="rId5">
            <a:alphaModFix/>
          </a:blip>
          <a:srcRect l="10754" r="8988" b="24242"/>
          <a:stretch/>
        </p:blipFill>
        <p:spPr>
          <a:xfrm>
            <a:off x="6755233" y="221672"/>
            <a:ext cx="752468" cy="394856"/>
          </a:xfrm>
          <a:prstGeom prst="rect">
            <a:avLst/>
          </a:prstGeom>
          <a:noFill/>
          <a:ln>
            <a:noFill/>
          </a:ln>
        </p:spPr>
      </p:pic>
      <p:pic>
        <p:nvPicPr>
          <p:cNvPr id="191" name="Google Shape;191;p19"/>
          <p:cNvPicPr preferRelativeResize="0"/>
          <p:nvPr/>
        </p:nvPicPr>
        <p:blipFill>
          <a:blip r:embed="rId6">
            <a:alphaModFix/>
          </a:blip>
          <a:stretch>
            <a:fillRect/>
          </a:stretch>
        </p:blipFill>
        <p:spPr>
          <a:xfrm>
            <a:off x="2616018" y="1614376"/>
            <a:ext cx="6393132" cy="1914750"/>
          </a:xfrm>
          <a:prstGeom prst="rect">
            <a:avLst/>
          </a:prstGeom>
          <a:noFill/>
          <a:ln>
            <a:noFill/>
          </a:ln>
        </p:spPr>
      </p:pic>
      <p:sp>
        <p:nvSpPr>
          <p:cNvPr id="192" name="Google Shape;192;p19"/>
          <p:cNvSpPr txBox="1"/>
          <p:nvPr/>
        </p:nvSpPr>
        <p:spPr>
          <a:xfrm>
            <a:off x="193725" y="1606000"/>
            <a:ext cx="2334300" cy="333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Cost and Manufacturability are weighted more heavily since we are on a limited budget, and have limited time to build.</a:t>
            </a:r>
            <a:endParaRPr>
              <a:solidFill>
                <a:srgbClr val="FFFFFF"/>
              </a:solidFill>
            </a:endParaRPr>
          </a:p>
          <a:p>
            <a:pPr marL="457200" lvl="0" indent="0" algn="l" rtl="0">
              <a:spcBef>
                <a:spcPts val="0"/>
              </a:spcBef>
              <a:spcAft>
                <a:spcPts val="0"/>
              </a:spcAft>
              <a:buNone/>
            </a:pP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PSO</a:t>
            </a:r>
            <a:endParaRPr/>
          </a:p>
        </p:txBody>
      </p:sp>
      <p:sp>
        <p:nvSpPr>
          <p:cNvPr id="198" name="Google Shape;198;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Requires Pressure and GPS data as input</a:t>
            </a:r>
            <a:endParaRPr/>
          </a:p>
          <a:p>
            <a:pPr marL="914400" lvl="1" indent="-298450" algn="l" rtl="0">
              <a:lnSpc>
                <a:spcPct val="150000"/>
              </a:lnSpc>
              <a:spcBef>
                <a:spcPts val="0"/>
              </a:spcBef>
              <a:spcAft>
                <a:spcPts val="0"/>
              </a:spcAft>
              <a:buSzPts val="1100"/>
              <a:buChar char="○"/>
            </a:pPr>
            <a:r>
              <a:rPr lang="en"/>
              <a:t>Xbee for interbot communication</a:t>
            </a:r>
            <a:endParaRPr/>
          </a:p>
          <a:p>
            <a:pPr marL="457200" lvl="0" indent="-311150" algn="l" rtl="0">
              <a:lnSpc>
                <a:spcPct val="150000"/>
              </a:lnSpc>
              <a:spcBef>
                <a:spcPts val="0"/>
              </a:spcBef>
              <a:spcAft>
                <a:spcPts val="0"/>
              </a:spcAft>
              <a:buSzPts val="1300"/>
              <a:buChar char="●"/>
            </a:pPr>
            <a:r>
              <a:rPr lang="en"/>
              <a:t>Outputs new location within search space</a:t>
            </a:r>
            <a:endParaRPr/>
          </a:p>
          <a:p>
            <a:pPr marL="457200" lvl="0" indent="-311150" algn="l" rtl="0">
              <a:lnSpc>
                <a:spcPct val="150000"/>
              </a:lnSpc>
              <a:spcBef>
                <a:spcPts val="0"/>
              </a:spcBef>
              <a:spcAft>
                <a:spcPts val="0"/>
              </a:spcAft>
              <a:buSzPts val="1300"/>
              <a:buChar char="●"/>
            </a:pPr>
            <a:r>
              <a:rPr lang="en"/>
              <a:t>Now programming</a:t>
            </a:r>
            <a:endParaRPr/>
          </a:p>
        </p:txBody>
      </p:sp>
      <p:pic>
        <p:nvPicPr>
          <p:cNvPr id="199" name="Google Shape;199;p20"/>
          <p:cNvPicPr preferRelativeResize="0"/>
          <p:nvPr/>
        </p:nvPicPr>
        <p:blipFill>
          <a:blip r:embed="rId3">
            <a:alphaModFix/>
          </a:blip>
          <a:stretch>
            <a:fillRect/>
          </a:stretch>
        </p:blipFill>
        <p:spPr>
          <a:xfrm>
            <a:off x="7245000" y="2571750"/>
            <a:ext cx="1365250" cy="1937025"/>
          </a:xfrm>
          <a:prstGeom prst="rect">
            <a:avLst/>
          </a:prstGeom>
          <a:noFill/>
          <a:ln>
            <a:noFill/>
          </a:ln>
        </p:spPr>
      </p:pic>
      <p:pic>
        <p:nvPicPr>
          <p:cNvPr id="200" name="Google Shape;200;p20"/>
          <p:cNvPicPr preferRelativeResize="0"/>
          <p:nvPr/>
        </p:nvPicPr>
        <p:blipFill>
          <a:blip r:embed="rId4">
            <a:alphaModFix/>
          </a:blip>
          <a:stretch>
            <a:fillRect/>
          </a:stretch>
        </p:blipFill>
        <p:spPr>
          <a:xfrm>
            <a:off x="328622" y="3669397"/>
            <a:ext cx="6577000" cy="503725"/>
          </a:xfrm>
          <a:prstGeom prst="rect">
            <a:avLst/>
          </a:prstGeom>
          <a:noFill/>
          <a:ln>
            <a:noFill/>
          </a:ln>
        </p:spPr>
      </p:pic>
      <p:pic>
        <p:nvPicPr>
          <p:cNvPr id="201" name="Google Shape;201;p20"/>
          <p:cNvPicPr preferRelativeResize="0"/>
          <p:nvPr/>
        </p:nvPicPr>
        <p:blipFill>
          <a:blip r:embed="rId5">
            <a:alphaModFix/>
          </a:blip>
          <a:stretch>
            <a:fillRect/>
          </a:stretch>
        </p:blipFill>
        <p:spPr>
          <a:xfrm>
            <a:off x="328625" y="3125250"/>
            <a:ext cx="3357850" cy="423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4495225" y="222775"/>
            <a:ext cx="1902000" cy="7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Controls</a:t>
            </a:r>
            <a:endParaRPr/>
          </a:p>
        </p:txBody>
      </p:sp>
      <p:sp>
        <p:nvSpPr>
          <p:cNvPr id="207" name="Google Shape;207;p21"/>
          <p:cNvSpPr txBox="1">
            <a:spLocks noGrp="1"/>
          </p:cNvSpPr>
          <p:nvPr>
            <p:ph type="body" idx="1"/>
          </p:nvPr>
        </p:nvSpPr>
        <p:spPr>
          <a:xfrm>
            <a:off x="3513075" y="1268625"/>
            <a:ext cx="4886100" cy="37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en"/>
              <a:t>Using the new “x” value and “theta” value the new position of the bot can be calculated and fed back through the controller and to recalculate the new position</a:t>
            </a:r>
            <a:endParaRPr/>
          </a:p>
          <a:p>
            <a:pPr marL="914400" lvl="0" indent="0" algn="l" rtl="0">
              <a:spcBef>
                <a:spcPts val="1600"/>
              </a:spcBef>
              <a:spcAft>
                <a:spcPts val="1600"/>
              </a:spcAft>
              <a:buNone/>
            </a:pPr>
            <a:endParaRPr/>
          </a:p>
        </p:txBody>
      </p:sp>
      <p:pic>
        <p:nvPicPr>
          <p:cNvPr id="208" name="Google Shape;208;p21"/>
          <p:cNvPicPr preferRelativeResize="0"/>
          <p:nvPr/>
        </p:nvPicPr>
        <p:blipFill>
          <a:blip r:embed="rId3">
            <a:alphaModFix/>
          </a:blip>
          <a:stretch>
            <a:fillRect/>
          </a:stretch>
        </p:blipFill>
        <p:spPr>
          <a:xfrm>
            <a:off x="4572002" y="769987"/>
            <a:ext cx="2062475" cy="2645250"/>
          </a:xfrm>
          <a:prstGeom prst="rect">
            <a:avLst/>
          </a:prstGeom>
          <a:noFill/>
          <a:ln>
            <a:noFill/>
          </a:ln>
        </p:spPr>
      </p:pic>
      <p:pic>
        <p:nvPicPr>
          <p:cNvPr id="209" name="Google Shape;209;p21"/>
          <p:cNvPicPr preferRelativeResize="0"/>
          <p:nvPr/>
        </p:nvPicPr>
        <p:blipFill>
          <a:blip r:embed="rId4">
            <a:alphaModFix/>
          </a:blip>
          <a:stretch>
            <a:fillRect/>
          </a:stretch>
        </p:blipFill>
        <p:spPr>
          <a:xfrm>
            <a:off x="49875" y="35873"/>
            <a:ext cx="4301925" cy="2460675"/>
          </a:xfrm>
          <a:prstGeom prst="rect">
            <a:avLst/>
          </a:prstGeom>
          <a:noFill/>
          <a:ln>
            <a:noFill/>
          </a:ln>
        </p:spPr>
      </p:pic>
      <p:pic>
        <p:nvPicPr>
          <p:cNvPr id="210" name="Google Shape;210;p21"/>
          <p:cNvPicPr preferRelativeResize="0"/>
          <p:nvPr/>
        </p:nvPicPr>
        <p:blipFill>
          <a:blip r:embed="rId5">
            <a:alphaModFix/>
          </a:blip>
          <a:stretch>
            <a:fillRect/>
          </a:stretch>
        </p:blipFill>
        <p:spPr>
          <a:xfrm>
            <a:off x="49875" y="2571750"/>
            <a:ext cx="3351300" cy="251347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855</Words>
  <Application>Microsoft Office PowerPoint</Application>
  <PresentationFormat>On-screen Show (16:9)</PresentationFormat>
  <Paragraphs>108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Montserrat</vt:lpstr>
      <vt:lpstr>Lato</vt:lpstr>
      <vt:lpstr>Focus</vt:lpstr>
      <vt:lpstr>PowerPoint Presentation</vt:lpstr>
      <vt:lpstr>Overview</vt:lpstr>
      <vt:lpstr>Project Statement</vt:lpstr>
      <vt:lpstr>Design Constraints</vt:lpstr>
      <vt:lpstr>Alternate Bot Design (Rock Crawler)</vt:lpstr>
      <vt:lpstr>New Bot Design (Rocker Bogie)</vt:lpstr>
      <vt:lpstr>Decision Matrix</vt:lpstr>
      <vt:lpstr>PSO</vt:lpstr>
      <vt:lpstr>Controls</vt:lpstr>
      <vt:lpstr>Arduino to Pi</vt:lpstr>
      <vt:lpstr>GPS</vt:lpstr>
      <vt:lpstr>XBee to XBee</vt:lpstr>
      <vt:lpstr>Barometer</vt:lpstr>
      <vt:lpstr>Inertial Measurement Unit</vt:lpstr>
      <vt:lpstr>Modularity </vt:lpstr>
      <vt:lpstr>Cost Analysis</vt:lpstr>
      <vt:lpstr>PowerPoint Presentation</vt:lpstr>
      <vt:lpstr>Project Timeline</vt:lpstr>
      <vt:lpstr>Project Outlook</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Kerr</dc:creator>
  <cp:lastModifiedBy>Shaun Kerr</cp:lastModifiedBy>
  <cp:revision>1</cp:revision>
  <dcterms:modified xsi:type="dcterms:W3CDTF">2018-11-29T19:26:23Z</dcterms:modified>
</cp:coreProperties>
</file>